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2" r:id="rId2"/>
    <p:sldId id="311" r:id="rId3"/>
    <p:sldId id="318" r:id="rId4"/>
    <p:sldId id="317" r:id="rId5"/>
    <p:sldId id="316" r:id="rId6"/>
    <p:sldId id="315" r:id="rId7"/>
    <p:sldId id="319" r:id="rId8"/>
    <p:sldId id="321" r:id="rId9"/>
    <p:sldId id="324" r:id="rId10"/>
    <p:sldId id="334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30" r:id="rId21"/>
    <p:sldId id="326" r:id="rId22"/>
    <p:sldId id="331" r:id="rId23"/>
    <p:sldId id="328" r:id="rId24"/>
    <p:sldId id="329" r:id="rId2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9E7990-B154-445F-BBCB-BC31D46B5C1E}" name="Kazzinc" initials="SAN(K" userId="Kazzin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71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7AAFB-11C1-49F0-A470-2CA789C1CBC1}" type="datetimeFigureOut">
              <a:rPr lang="ru-RU" smtClean="0"/>
              <a:t>01.08.2023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64E94-9D2D-45E1-BD44-C8A21A1FFC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813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664E94-9D2D-45E1-BD44-C8A21A1FFC2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2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5B1D1-1DB3-4A2A-BC19-27DB8C214FB5}" type="datetime1">
              <a:rPr lang="en-US" smtClean="0"/>
              <a:t>8/1/2023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C2019-2FD2-4DAE-8DDD-098FAFB73AFD}" type="datetime1">
              <a:rPr lang="en-US" smtClean="0"/>
              <a:t>8/1/2023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95029-7BA3-46CA-8C70-CAA9923ECC92}" type="datetime1">
              <a:rPr lang="en-US" smtClean="0"/>
              <a:t>8/1/2023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279C3-581D-4035-86FD-19EF6D211A5B}" type="datetime1">
              <a:rPr lang="en-US" smtClean="0"/>
              <a:t>8/1/2023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B577-846B-4A74-97A6-AB91AE531BE9}" type="datetime1">
              <a:rPr lang="en-US" smtClean="0"/>
              <a:t>8/1/2023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81194" y="500634"/>
            <a:ext cx="8829611" cy="60747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3237" y="1306448"/>
            <a:ext cx="10365524" cy="308871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79CB9-5FCD-4B74-BB6B-F9CDE9EE4894}" type="datetime1">
              <a:rPr lang="en-US" smtClean="0"/>
              <a:t>8/1/2023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32490" y="6411874"/>
            <a:ext cx="258064" cy="2557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sz="1600" b="1" dirty="0" smtClean="0">
                <a:latin typeface="Times New Roman"/>
                <a:cs typeface="Times New Roman"/>
              </a:rPr>
              <a:t>‹#›</a:t>
            </a:fld>
            <a:endParaRPr sz="1600">
              <a:latin typeface="Times New Roman"/>
              <a:cs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>
          <a:xfrm>
            <a:off x="10896600" y="6477000"/>
            <a:ext cx="486664" cy="152400"/>
          </a:xfrm>
        </p:spPr>
        <p:txBody>
          <a:bodyPr/>
          <a:lstStyle/>
          <a:p>
            <a:pPr marL="12890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pPr marL="128905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50958" y="381000"/>
            <a:ext cx="10240264" cy="54864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Шаблон по Налогу по горизонтальному мониторингу</a:t>
            </a:r>
          </a:p>
        </p:txBody>
      </p:sp>
      <p:graphicFrame>
        <p:nvGraphicFramePr>
          <p:cNvPr id="7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085012"/>
              </p:ext>
            </p:extLst>
          </p:nvPr>
        </p:nvGraphicFramePr>
        <p:xfrm>
          <a:off x="1086469" y="1066800"/>
          <a:ext cx="10134600" cy="4251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33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0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91001">
                  <a:extLst>
                    <a:ext uri="{9D8B030D-6E8A-4147-A177-3AD203B41FA5}">
                      <a16:colId xmlns:a16="http://schemas.microsoft.com/office/drawing/2014/main" val="600426694"/>
                    </a:ext>
                  </a:extLst>
                </a:gridCol>
              </a:tblGrid>
              <a:tr h="342901">
                <a:tc gridSpan="2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БЛОК 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БЛОК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91770" marR="104775" indent="-88900" algn="ctr">
                        <a:lnSpc>
                          <a:spcPct val="100200"/>
                        </a:lnSpc>
                      </a:pPr>
                      <a:r>
                        <a:rPr lang="ru-RU" sz="1800" b="1" dirty="0">
                          <a:latin typeface="Times New Roman"/>
                          <a:cs typeface="Times New Roman"/>
                        </a:rPr>
                        <a:t>Уровень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Шаблон по Налогу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Стандарт по налогу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87498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91770" marR="104775" indent="-88900" algn="ctr">
                        <a:lnSpc>
                          <a:spcPct val="100200"/>
                        </a:lnSpc>
                      </a:pPr>
                      <a:r>
                        <a:rPr lang="ru-RU" sz="1600" b="1" i="1" dirty="0">
                          <a:latin typeface="Times New Roman"/>
                          <a:cs typeface="Times New Roman"/>
                        </a:rPr>
                        <a:t>1</a:t>
                      </a:r>
                      <a:endParaRPr sz="1600" b="1" i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051359"/>
                  </a:ext>
                </a:extLst>
              </a:tr>
              <a:tr h="420728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Налоговая отчетность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just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 – документация, необходимая КГД МФ РК для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налогового контроля в рамках горизонтального мониторинга.</a:t>
                      </a:r>
                    </a:p>
                    <a:p>
                      <a:pPr marL="0" indent="0" algn="just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формировании стандарта используются данные шаблона по Налогу.</a:t>
                      </a:r>
                    </a:p>
                    <a:p>
                      <a:pPr marL="0" indent="0" algn="l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811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Налоговые регистры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ru-RU"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599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Регистры бухгалтерского учета и (или) отчеты, формируемые в учетной системе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85725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009668"/>
                  </a:ext>
                </a:extLst>
              </a:tr>
              <a:tr h="1529919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Первичные документы –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документальное свидетельство на бумажном или электронном носителе факта совершения операции или события и права на ее совершение, который является основанием для ведения бухгалтерского, налогового, производственного и других видов учетов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85725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878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396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828" y="281096"/>
            <a:ext cx="10377316" cy="60611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 – Первичные документы (уровень 4)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887212"/>
            <a:ext cx="10365524" cy="552466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раскрытия сведений о первичных документах: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165030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10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632672"/>
              </p:ext>
            </p:extLst>
          </p:nvPr>
        </p:nvGraphicFramePr>
        <p:xfrm>
          <a:off x="912813" y="1398065"/>
          <a:ext cx="10366375" cy="38808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4987">
                  <a:extLst>
                    <a:ext uri="{9D8B030D-6E8A-4147-A177-3AD203B41FA5}">
                      <a16:colId xmlns:a16="http://schemas.microsoft.com/office/drawing/2014/main" val="303123077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7809105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40748942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746941476"/>
                    </a:ext>
                  </a:extLst>
                </a:gridCol>
                <a:gridCol w="1638989">
                  <a:extLst>
                    <a:ext uri="{9D8B030D-6E8A-4147-A177-3AD203B41FA5}">
                      <a16:colId xmlns:a16="http://schemas.microsoft.com/office/drawing/2014/main" val="3260180963"/>
                    </a:ext>
                  </a:extLst>
                </a:gridCol>
                <a:gridCol w="1140815">
                  <a:extLst>
                    <a:ext uri="{9D8B030D-6E8A-4147-A177-3AD203B41FA5}">
                      <a16:colId xmlns:a16="http://schemas.microsoft.com/office/drawing/2014/main" val="3054985642"/>
                    </a:ext>
                  </a:extLst>
                </a:gridCol>
                <a:gridCol w="1315992">
                  <a:extLst>
                    <a:ext uri="{9D8B030D-6E8A-4147-A177-3AD203B41FA5}">
                      <a16:colId xmlns:a16="http://schemas.microsoft.com/office/drawing/2014/main" val="3673894106"/>
                    </a:ext>
                  </a:extLst>
                </a:gridCol>
                <a:gridCol w="1315992">
                  <a:extLst>
                    <a:ext uri="{9D8B030D-6E8A-4147-A177-3AD203B41FA5}">
                      <a16:colId xmlns:a16="http://schemas.microsoft.com/office/drawing/2014/main" val="3304907714"/>
                    </a:ext>
                  </a:extLst>
                </a:gridCol>
              </a:tblGrid>
              <a:tr h="125904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первичного документа,  утвержденного в НПА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первичного документа налогоплательщика (при наличии)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в Витрине данных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 модуль ВД «Документы»;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ссылка на архив / ЕСЭД в модуле ВД «Монитор раскрытия»;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– по запросу)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и сроки представления первичных документов в Витрине данных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274813"/>
                  </a:ext>
                </a:extLst>
              </a:tr>
              <a:tr h="1101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(0 - по запросу;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– ежемесячно;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2 - ежеквартально;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– ежегодно;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4 - однократно)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extLst>
                  <a:ext uri="{0D108BD9-81ED-4DB2-BD59-A6C34878D82A}">
                    <a16:rowId xmlns:a16="http://schemas.microsoft.com/office/drawing/2014/main" val="3569972164"/>
                  </a:ext>
                </a:extLst>
              </a:tr>
              <a:tr h="190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extLst>
                  <a:ext uri="{0D108BD9-81ED-4DB2-BD59-A6C34878D82A}">
                    <a16:rowId xmlns:a16="http://schemas.microsoft.com/office/drawing/2014/main" val="2848848833"/>
                  </a:ext>
                </a:extLst>
              </a:tr>
              <a:tr h="190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52" marR="66852" marT="0" marB="0"/>
                </a:tc>
                <a:extLst>
                  <a:ext uri="{0D108BD9-81ED-4DB2-BD59-A6C34878D82A}">
                    <a16:rowId xmlns:a16="http://schemas.microsoft.com/office/drawing/2014/main" val="1773002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7761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950" y="380999"/>
            <a:ext cx="10377316" cy="755579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 – Регистры бухгалтерского учета (уровень 3)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36578"/>
            <a:ext cx="10365524" cy="511182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раскрытия сведений о регистрах бухгалтерского учета и (или) отчетах, формируемых в учетной системе: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9372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11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1604"/>
              </p:ext>
            </p:extLst>
          </p:nvPr>
        </p:nvGraphicFramePr>
        <p:xfrm>
          <a:off x="922380" y="1828728"/>
          <a:ext cx="10202819" cy="372752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5420">
                  <a:extLst>
                    <a:ext uri="{9D8B030D-6E8A-4147-A177-3AD203B41FA5}">
                      <a16:colId xmlns:a16="http://schemas.microsoft.com/office/drawing/2014/main" val="29053645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9049575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7334739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480547515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98410012"/>
                    </a:ext>
                  </a:extLst>
                </a:gridCol>
                <a:gridCol w="1378138">
                  <a:extLst>
                    <a:ext uri="{9D8B030D-6E8A-4147-A177-3AD203B41FA5}">
                      <a16:colId xmlns:a16="http://schemas.microsoft.com/office/drawing/2014/main" val="268687324"/>
                    </a:ext>
                  </a:extLst>
                </a:gridCol>
                <a:gridCol w="1315942">
                  <a:extLst>
                    <a:ext uri="{9D8B030D-6E8A-4147-A177-3AD203B41FA5}">
                      <a16:colId xmlns:a16="http://schemas.microsoft.com/office/drawing/2014/main" val="339616520"/>
                    </a:ext>
                  </a:extLst>
                </a:gridCol>
                <a:gridCol w="1192119">
                  <a:extLst>
                    <a:ext uri="{9D8B030D-6E8A-4147-A177-3AD203B41FA5}">
                      <a16:colId xmlns:a16="http://schemas.microsoft.com/office/drawing/2014/main" val="1970448232"/>
                    </a:ext>
                  </a:extLst>
                </a:gridCol>
              </a:tblGrid>
              <a:tr h="124449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Информация, подлежащая раскрытию РБУ и/или отчетами, формируемыми в учетной системе налогоплательщика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и/или отчетов, формируемых в учетной системе налогоплательщика, применяемых для расшифровки формы налоговой отчетности (при наличии)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в Витрине данных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(1 - модуль ВД «Монитор раскрытия»,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0 - отсутствие)</a:t>
                      </a:r>
                    </a:p>
                  </a:txBody>
                  <a:tcPr marL="56976" marR="5697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и сроки представления РБУ и (или) отчетов, формируемых в учетной системе, в витрине данных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499408"/>
                  </a:ext>
                </a:extLst>
              </a:tr>
              <a:tr h="2012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 – по запросу;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– ежемесячно;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ежеквартально;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– ежегодно;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– однократно)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extLst>
                  <a:ext uri="{0D108BD9-81ED-4DB2-BD59-A6C34878D82A}">
                    <a16:rowId xmlns:a16="http://schemas.microsoft.com/office/drawing/2014/main" val="247167059"/>
                  </a:ext>
                </a:extLst>
              </a:tr>
              <a:tr h="235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extLst>
                  <a:ext uri="{0D108BD9-81ED-4DB2-BD59-A6C34878D82A}">
                    <a16:rowId xmlns:a16="http://schemas.microsoft.com/office/drawing/2014/main" val="50862026"/>
                  </a:ext>
                </a:extLst>
              </a:tr>
              <a:tr h="2353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976" marR="56976" marT="0" marB="0"/>
                </a:tc>
                <a:extLst>
                  <a:ext uri="{0D108BD9-81ED-4DB2-BD59-A6C34878D82A}">
                    <a16:rowId xmlns:a16="http://schemas.microsoft.com/office/drawing/2014/main" val="3183967951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255838" y="13017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96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 – Налоговые регистры (уровень 2)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08110"/>
            <a:ext cx="10365524" cy="506409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раскрытия сведений о налоговых регистрах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1752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12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472913"/>
              </p:ext>
            </p:extLst>
          </p:nvPr>
        </p:nvGraphicFramePr>
        <p:xfrm>
          <a:off x="975678" y="1367092"/>
          <a:ext cx="10240645" cy="42717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72122">
                  <a:extLst>
                    <a:ext uri="{9D8B030D-6E8A-4147-A177-3AD203B41FA5}">
                      <a16:colId xmlns:a16="http://schemas.microsoft.com/office/drawing/2014/main" val="249976720"/>
                    </a:ext>
                  </a:extLst>
                </a:gridCol>
                <a:gridCol w="902653">
                  <a:extLst>
                    <a:ext uri="{9D8B030D-6E8A-4147-A177-3AD203B41FA5}">
                      <a16:colId xmlns:a16="http://schemas.microsoft.com/office/drawing/2014/main" val="3568043151"/>
                    </a:ext>
                  </a:extLst>
                </a:gridCol>
                <a:gridCol w="1353185">
                  <a:extLst>
                    <a:ext uri="{9D8B030D-6E8A-4147-A177-3AD203B41FA5}">
                      <a16:colId xmlns:a16="http://schemas.microsoft.com/office/drawing/2014/main" val="1053544048"/>
                    </a:ext>
                  </a:extLst>
                </a:gridCol>
                <a:gridCol w="1546860">
                  <a:extLst>
                    <a:ext uri="{9D8B030D-6E8A-4147-A177-3AD203B41FA5}">
                      <a16:colId xmlns:a16="http://schemas.microsoft.com/office/drawing/2014/main" val="1776822176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1279625672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243622077"/>
                    </a:ext>
                  </a:extLst>
                </a:gridCol>
                <a:gridCol w="1038860">
                  <a:extLst>
                    <a:ext uri="{9D8B030D-6E8A-4147-A177-3AD203B41FA5}">
                      <a16:colId xmlns:a16="http://schemas.microsoft.com/office/drawing/2014/main" val="3292041491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val="2808725291"/>
                    </a:ext>
                  </a:extLst>
                </a:gridCol>
                <a:gridCol w="1038860">
                  <a:extLst>
                    <a:ext uri="{9D8B030D-6E8A-4147-A177-3AD203B41FA5}">
                      <a16:colId xmlns:a16="http://schemas.microsoft.com/office/drawing/2014/main" val="1102114069"/>
                    </a:ext>
                  </a:extLst>
                </a:gridCol>
                <a:gridCol w="941070">
                  <a:extLst>
                    <a:ext uri="{9D8B030D-6E8A-4147-A177-3AD203B41FA5}">
                      <a16:colId xmlns:a16="http://schemas.microsoft.com/office/drawing/2014/main" val="501036515"/>
                    </a:ext>
                  </a:extLst>
                </a:gridCol>
              </a:tblGrid>
              <a:tr h="70656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Информация, подлежащая</a:t>
                      </a:r>
                      <a:r>
                        <a:rPr lang="ru-RU" sz="1400" b="0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раскрытию в НР</a:t>
                      </a:r>
                      <a:endParaRPr lang="ru-RU" sz="1400" b="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strike="noStrik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налогоплательщика (при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наличии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дату вступления в ГМ,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учетной системе налогоплательщика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Подтвержда-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емые данные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и сроки представления НР в Витрине данных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027520"/>
                  </a:ext>
                </a:extLst>
              </a:tr>
              <a:tr h="3115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формиро-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вания НР (1 – ручной;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автомати-ческий)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функции подписания НР ЭЦП,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 да;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нет)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в ручных корректировках НР (1 –да;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–нет)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 ежемесячно;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ежеквартально;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– ежегодно;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4 - однократно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9611819"/>
                  </a:ext>
                </a:extLst>
              </a:tr>
              <a:tr h="224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8449608"/>
                  </a:ext>
                </a:extLst>
              </a:tr>
              <a:tr h="224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8224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85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7" y="500634"/>
            <a:ext cx="10365523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 – Налоговая отчетность (уровень 1)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06448"/>
            <a:ext cx="10365524" cy="486575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для раскрытия сведений о налоговой отчетности: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9372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13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13237" y="1905000"/>
          <a:ext cx="10211965" cy="27393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4563">
                  <a:extLst>
                    <a:ext uri="{9D8B030D-6E8A-4147-A177-3AD203B41FA5}">
                      <a16:colId xmlns:a16="http://schemas.microsoft.com/office/drawing/2014/main" val="196160663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2600814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521162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787262936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379408097"/>
                    </a:ext>
                  </a:extLst>
                </a:gridCol>
                <a:gridCol w="1492665">
                  <a:extLst>
                    <a:ext uri="{9D8B030D-6E8A-4147-A177-3AD203B41FA5}">
                      <a16:colId xmlns:a16="http://schemas.microsoft.com/office/drawing/2014/main" val="862438625"/>
                    </a:ext>
                  </a:extLst>
                </a:gridCol>
                <a:gridCol w="1388599">
                  <a:extLst>
                    <a:ext uri="{9D8B030D-6E8A-4147-A177-3AD203B41FA5}">
                      <a16:colId xmlns:a16="http://schemas.microsoft.com/office/drawing/2014/main" val="3358663180"/>
                    </a:ext>
                  </a:extLst>
                </a:gridCol>
                <a:gridCol w="1233538">
                  <a:extLst>
                    <a:ext uri="{9D8B030D-6E8A-4147-A177-3AD203B41FA5}">
                      <a16:colId xmlns:a16="http://schemas.microsoft.com/office/drawing/2014/main" val="327066839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налога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ФНО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дату вступления в ГМ,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учетной системе налогоплательщика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и сроки представления ФНО в Витрине данных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68110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ФНО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формирования ФНО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 ручной;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2 - автоматический)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в ручных корректировках ФНО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–да; 2 -нет)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 – ежемесячно;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ежеквартально; 3 – ежегодно;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4 - однократно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06821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137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8794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192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7" y="500634"/>
            <a:ext cx="10365523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06448"/>
            <a:ext cx="10365524" cy="4941952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раскрытия взаимосвязей между уровнями раскрытия налоговой отчетности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(вариант 1):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9372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14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15035" y="2264410"/>
          <a:ext cx="10361930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32765">
                  <a:extLst>
                    <a:ext uri="{9D8B030D-6E8A-4147-A177-3AD203B41FA5}">
                      <a16:colId xmlns:a16="http://schemas.microsoft.com/office/drawing/2014/main" val="304349501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173507250"/>
                    </a:ext>
                  </a:extLst>
                </a:gridCol>
                <a:gridCol w="2182495">
                  <a:extLst>
                    <a:ext uri="{9D8B030D-6E8A-4147-A177-3AD203B41FA5}">
                      <a16:colId xmlns:a16="http://schemas.microsoft.com/office/drawing/2014/main" val="2698899366"/>
                    </a:ext>
                  </a:extLst>
                </a:gridCol>
                <a:gridCol w="1398905">
                  <a:extLst>
                    <a:ext uri="{9D8B030D-6E8A-4147-A177-3AD203B41FA5}">
                      <a16:colId xmlns:a16="http://schemas.microsoft.com/office/drawing/2014/main" val="160854365"/>
                    </a:ext>
                  </a:extLst>
                </a:gridCol>
                <a:gridCol w="1245235">
                  <a:extLst>
                    <a:ext uri="{9D8B030D-6E8A-4147-A177-3AD203B41FA5}">
                      <a16:colId xmlns:a16="http://schemas.microsoft.com/office/drawing/2014/main" val="2408176528"/>
                    </a:ext>
                  </a:extLst>
                </a:gridCol>
                <a:gridCol w="1472565">
                  <a:extLst>
                    <a:ext uri="{9D8B030D-6E8A-4147-A177-3AD203B41FA5}">
                      <a16:colId xmlns:a16="http://schemas.microsoft.com/office/drawing/2014/main" val="942615046"/>
                    </a:ext>
                  </a:extLst>
                </a:gridCol>
                <a:gridCol w="1472565">
                  <a:extLst>
                    <a:ext uri="{9D8B030D-6E8A-4147-A177-3AD203B41FA5}">
                      <a16:colId xmlns:a16="http://schemas.microsoft.com/office/drawing/2014/main" val="16868174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4. Наименование первичных документов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3. Наименование РБУ и (или) отчета, формируемого в учетной системе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2. Наименование НР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1. ФНО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93854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строки/</a:t>
                      </a: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графы ФНО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строки/графы ФНО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476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28426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7187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001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08110"/>
            <a:ext cx="10365524" cy="5140290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раскрытия взаимосвязей между документами уровня 4 «Первичные документы»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15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13236" y="2571623"/>
          <a:ext cx="9983364" cy="86798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1275">
                  <a:extLst>
                    <a:ext uri="{9D8B030D-6E8A-4147-A177-3AD203B41FA5}">
                      <a16:colId xmlns:a16="http://schemas.microsoft.com/office/drawing/2014/main" val="1440497880"/>
                    </a:ext>
                  </a:extLst>
                </a:gridCol>
                <a:gridCol w="2119853">
                  <a:extLst>
                    <a:ext uri="{9D8B030D-6E8A-4147-A177-3AD203B41FA5}">
                      <a16:colId xmlns:a16="http://schemas.microsoft.com/office/drawing/2014/main" val="2455176723"/>
                    </a:ext>
                  </a:extLst>
                </a:gridCol>
                <a:gridCol w="1592839">
                  <a:extLst>
                    <a:ext uri="{9D8B030D-6E8A-4147-A177-3AD203B41FA5}">
                      <a16:colId xmlns:a16="http://schemas.microsoft.com/office/drawing/2014/main" val="3476206251"/>
                    </a:ext>
                  </a:extLst>
                </a:gridCol>
                <a:gridCol w="2118279">
                  <a:extLst>
                    <a:ext uri="{9D8B030D-6E8A-4147-A177-3AD203B41FA5}">
                      <a16:colId xmlns:a16="http://schemas.microsoft.com/office/drawing/2014/main" val="1962820974"/>
                    </a:ext>
                  </a:extLst>
                </a:gridCol>
                <a:gridCol w="1592839">
                  <a:extLst>
                    <a:ext uri="{9D8B030D-6E8A-4147-A177-3AD203B41FA5}">
                      <a16:colId xmlns:a16="http://schemas.microsoft.com/office/drawing/2014/main" val="2937898896"/>
                    </a:ext>
                  </a:extLst>
                </a:gridCol>
                <a:gridCol w="2118279">
                  <a:extLst>
                    <a:ext uri="{9D8B030D-6E8A-4147-A177-3AD203B41FA5}">
                      <a16:colId xmlns:a16="http://schemas.microsoft.com/office/drawing/2014/main" val="2696284359"/>
                    </a:ext>
                  </a:extLst>
                </a:gridCol>
              </a:tblGrid>
              <a:tr h="35687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ПД 4.1.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ПД 4.2.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ПД 4.3.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ПД 4.4.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ПД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5831052"/>
                  </a:ext>
                </a:extLst>
              </a:tr>
              <a:tr h="10668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66215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5425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24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08110"/>
            <a:ext cx="10365524" cy="5140290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раскрытия взаимосвязей между документами уровня 3 «Регистры бухгалтерского учета и (или) отчеты, формируемые в учетной системе»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16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424036"/>
              </p:ext>
            </p:extLst>
          </p:nvPr>
        </p:nvGraphicFramePr>
        <p:xfrm>
          <a:off x="913236" y="2278063"/>
          <a:ext cx="10211967" cy="13245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2499">
                  <a:extLst>
                    <a:ext uri="{9D8B030D-6E8A-4147-A177-3AD203B41FA5}">
                      <a16:colId xmlns:a16="http://schemas.microsoft.com/office/drawing/2014/main" val="2213427573"/>
                    </a:ext>
                  </a:extLst>
                </a:gridCol>
                <a:gridCol w="1984183">
                  <a:extLst>
                    <a:ext uri="{9D8B030D-6E8A-4147-A177-3AD203B41FA5}">
                      <a16:colId xmlns:a16="http://schemas.microsoft.com/office/drawing/2014/main" val="467167555"/>
                    </a:ext>
                  </a:extLst>
                </a:gridCol>
                <a:gridCol w="1983484">
                  <a:extLst>
                    <a:ext uri="{9D8B030D-6E8A-4147-A177-3AD203B41FA5}">
                      <a16:colId xmlns:a16="http://schemas.microsoft.com/office/drawing/2014/main" val="1610685813"/>
                    </a:ext>
                  </a:extLst>
                </a:gridCol>
                <a:gridCol w="1983484">
                  <a:extLst>
                    <a:ext uri="{9D8B030D-6E8A-4147-A177-3AD203B41FA5}">
                      <a16:colId xmlns:a16="http://schemas.microsoft.com/office/drawing/2014/main" val="3090007830"/>
                    </a:ext>
                  </a:extLst>
                </a:gridCol>
                <a:gridCol w="1983484">
                  <a:extLst>
                    <a:ext uri="{9D8B030D-6E8A-4147-A177-3AD203B41FA5}">
                      <a16:colId xmlns:a16="http://schemas.microsoft.com/office/drawing/2014/main" val="3834404352"/>
                    </a:ext>
                  </a:extLst>
                </a:gridCol>
                <a:gridCol w="1884833">
                  <a:extLst>
                    <a:ext uri="{9D8B030D-6E8A-4147-A177-3AD203B41FA5}">
                      <a16:colId xmlns:a16="http://schemas.microsoft.com/office/drawing/2014/main" val="3002384507"/>
                    </a:ext>
                  </a:extLst>
                </a:gridCol>
              </a:tblGrid>
              <a:tr h="35687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 (или) отчета, формируемого в учетной системе 3.1.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 (или) отчета, формируемого в учетной системе 3.2.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 (или) отчета, формируемого в учетной системе 3.3.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 (или) отчета, формируемого в учетной системе 3.4.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РБУ и (или) отчета, формируемого в учетной системе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26038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8262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331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5101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08110"/>
            <a:ext cx="10365524" cy="5140290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раскрытия взаимосвязей между документами уровня 2 «Налоговые регистры»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17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904952"/>
              </p:ext>
            </p:extLst>
          </p:nvPr>
        </p:nvGraphicFramePr>
        <p:xfrm>
          <a:off x="913236" y="2571622"/>
          <a:ext cx="10135764" cy="11621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8011">
                  <a:extLst>
                    <a:ext uri="{9D8B030D-6E8A-4147-A177-3AD203B41FA5}">
                      <a16:colId xmlns:a16="http://schemas.microsoft.com/office/drawing/2014/main" val="2290470462"/>
                    </a:ext>
                  </a:extLst>
                </a:gridCol>
                <a:gridCol w="2378215">
                  <a:extLst>
                    <a:ext uri="{9D8B030D-6E8A-4147-A177-3AD203B41FA5}">
                      <a16:colId xmlns:a16="http://schemas.microsoft.com/office/drawing/2014/main" val="3357089306"/>
                    </a:ext>
                  </a:extLst>
                </a:gridCol>
                <a:gridCol w="1617154">
                  <a:extLst>
                    <a:ext uri="{9D8B030D-6E8A-4147-A177-3AD203B41FA5}">
                      <a16:colId xmlns:a16="http://schemas.microsoft.com/office/drawing/2014/main" val="3063044842"/>
                    </a:ext>
                  </a:extLst>
                </a:gridCol>
                <a:gridCol w="2150617">
                  <a:extLst>
                    <a:ext uri="{9D8B030D-6E8A-4147-A177-3AD203B41FA5}">
                      <a16:colId xmlns:a16="http://schemas.microsoft.com/office/drawing/2014/main" val="3126796551"/>
                    </a:ext>
                  </a:extLst>
                </a:gridCol>
                <a:gridCol w="1617154">
                  <a:extLst>
                    <a:ext uri="{9D8B030D-6E8A-4147-A177-3AD203B41FA5}">
                      <a16:colId xmlns:a16="http://schemas.microsoft.com/office/drawing/2014/main" val="1293504122"/>
                    </a:ext>
                  </a:extLst>
                </a:gridCol>
                <a:gridCol w="1924613">
                  <a:extLst>
                    <a:ext uri="{9D8B030D-6E8A-4147-A177-3AD203B41FA5}">
                      <a16:colId xmlns:a16="http://schemas.microsoft.com/office/drawing/2014/main" val="3177001221"/>
                    </a:ext>
                  </a:extLst>
                </a:gridCol>
              </a:tblGrid>
              <a:tr h="590824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2.1.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2.2.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2.3.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2.4.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НР n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0654177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2611084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8762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31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08110"/>
            <a:ext cx="10365524" cy="5140290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раскрытия взаимосвязей между уровнями раскрытия налоговой отчетности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(вариант 2)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18</a:t>
            </a:fld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17258" y="2133600"/>
          <a:ext cx="10357485" cy="22369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4342">
                  <a:extLst>
                    <a:ext uri="{9D8B030D-6E8A-4147-A177-3AD203B41FA5}">
                      <a16:colId xmlns:a16="http://schemas.microsoft.com/office/drawing/2014/main" val="1350260825"/>
                    </a:ext>
                  </a:extLst>
                </a:gridCol>
                <a:gridCol w="1175703">
                  <a:extLst>
                    <a:ext uri="{9D8B030D-6E8A-4147-A177-3AD203B41FA5}">
                      <a16:colId xmlns:a16="http://schemas.microsoft.com/office/drawing/2014/main" val="3849405079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349146922"/>
                    </a:ext>
                  </a:extLst>
                </a:gridCol>
                <a:gridCol w="1530350">
                  <a:extLst>
                    <a:ext uri="{9D8B030D-6E8A-4147-A177-3AD203B41FA5}">
                      <a16:colId xmlns:a16="http://schemas.microsoft.com/office/drawing/2014/main" val="426285378"/>
                    </a:ext>
                  </a:extLst>
                </a:gridCol>
                <a:gridCol w="1350010">
                  <a:extLst>
                    <a:ext uri="{9D8B030D-6E8A-4147-A177-3AD203B41FA5}">
                      <a16:colId xmlns:a16="http://schemas.microsoft.com/office/drawing/2014/main" val="496123709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3339365908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490110749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1529165808"/>
                    </a:ext>
                  </a:extLst>
                </a:gridCol>
              </a:tblGrid>
              <a:tr h="5803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раскрытия показателей налоговой отчетности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(4 - ПД;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– РБУ;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 НР)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документа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налогоплательщика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4 - первичные документы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3 - бухгалтерские регистры / отчеты, формируемые в учетных системах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2 - налоговые регистры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1 - показатели налоговой отчетности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6011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строки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строки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586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737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4093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007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7" y="500634"/>
            <a:ext cx="10365523" cy="607476"/>
          </a:xfrm>
        </p:spPr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налогоплательщиком заявления на участие в горизонтальном мониторинге (по налогам)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06448"/>
            <a:ext cx="10365524" cy="5018152"/>
          </a:xfrm>
        </p:spPr>
        <p:txBody>
          <a:bodyPr/>
          <a:lstStyle/>
          <a:p>
            <a:pPr marL="0" indent="0" algn="r">
              <a:buNone/>
            </a:pP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3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представляет Комитету схематичное отображение взаимосвязей между уровнями раскрытия налоговой отчетности в произвольной форме.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19</a:t>
            </a:fld>
            <a:endParaRPr lang="ru-RU" sz="1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8051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>
          <a:xfrm>
            <a:off x="10972800" y="6373612"/>
            <a:ext cx="410464" cy="255788"/>
          </a:xfrm>
        </p:spPr>
        <p:txBody>
          <a:bodyPr/>
          <a:lstStyle/>
          <a:p>
            <a:pPr marL="12890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pPr marL="128905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6800" y="533400"/>
            <a:ext cx="10240264" cy="5715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defTabSz="914377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Блок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Шаблон по Налогу по горизонтальному мониторингу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algn="just" defTabSz="914377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000" noProof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налогу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Документация, предназначенная для детализации данных налогового учета налогоплательщика на всех его уровнях, а именно: </a:t>
            </a:r>
          </a:p>
        </p:txBody>
      </p:sp>
      <p:graphicFrame>
        <p:nvGraphicFramePr>
          <p:cNvPr id="7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708344"/>
              </p:ext>
            </p:extLst>
          </p:nvPr>
        </p:nvGraphicFramePr>
        <p:xfrm>
          <a:off x="1066800" y="1703150"/>
          <a:ext cx="9991343" cy="46658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47743">
                  <a:extLst>
                    <a:ext uri="{9D8B030D-6E8A-4147-A177-3AD203B41FA5}">
                      <a16:colId xmlns:a16="http://schemas.microsoft.com/office/drawing/2014/main" val="2813253022"/>
                    </a:ext>
                  </a:extLst>
                </a:gridCol>
              </a:tblGrid>
              <a:tr h="472440">
                <a:tc>
                  <a:txBody>
                    <a:bodyPr/>
                    <a:lstStyle/>
                    <a:p>
                      <a:pPr marL="191770" marR="104775" indent="-88900" algn="ctr">
                        <a:lnSpc>
                          <a:spcPct val="100200"/>
                        </a:lnSpc>
                      </a:pPr>
                      <a:r>
                        <a:rPr lang="ru-RU" sz="1800" b="1" spc="-10" dirty="0">
                          <a:latin typeface="Times New Roman"/>
                          <a:cs typeface="Times New Roman"/>
                        </a:rPr>
                        <a:t>Уровень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800" b="1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r>
                        <a:rPr lang="ru-RU" sz="1800" b="1" baseline="0" dirty="0">
                          <a:latin typeface="Times New Roman"/>
                          <a:cs typeface="Times New Roman"/>
                        </a:rPr>
                        <a:t> уровня шаблона по налогу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Назначение уровня шаблона по налогу</a:t>
                      </a:r>
                      <a:endParaRPr sz="1800" b="1" kern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886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sz="1600" b="1" i="1" dirty="0">
                          <a:latin typeface="Times New Roman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600" b="1" i="1" dirty="0">
                          <a:latin typeface="Times New Roman"/>
                          <a:cs typeface="Times New Roman"/>
                        </a:rPr>
                        <a:t>2</a:t>
                      </a:r>
                      <a:endParaRPr sz="1600" b="1" i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600" b="1" i="1" dirty="0">
                          <a:latin typeface="Times New Roman"/>
                          <a:cs typeface="Times New Roman"/>
                        </a:rPr>
                        <a:t>3</a:t>
                      </a:r>
                      <a:endParaRPr sz="1600" b="1" i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1924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налоговой отчетности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(ФНО)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Документы, отражающие цель шаблона по Налогу (</a:t>
                      </a:r>
                      <a:r>
                        <a:rPr lang="ru-RU" sz="18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корректная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ФНО по</a:t>
                      </a:r>
                      <a:r>
                        <a:rPr lang="ru-RU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налогу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0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Налоговые регистры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85725" algn="l">
                        <a:lnSpc>
                          <a:spcPct val="100000"/>
                        </a:lnSpc>
                      </a:pPr>
                      <a:endParaRPr lang="ru-RU" sz="1800" dirty="0">
                        <a:latin typeface="Times New Roman"/>
                        <a:cs typeface="Times New Roman"/>
                      </a:endParaRPr>
                    </a:p>
                    <a:p>
                      <a:pPr marL="85725" algn="l">
                        <a:lnSpc>
                          <a:spcPct val="100000"/>
                        </a:lnSpc>
                      </a:pPr>
                      <a:endParaRPr lang="ru-RU" sz="1800" dirty="0">
                        <a:latin typeface="Times New Roman"/>
                        <a:cs typeface="Times New Roman"/>
                      </a:endParaRPr>
                    </a:p>
                    <a:p>
                      <a:pPr marL="85725" algn="l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Документы, участвующие в формировании шаблона уровня 1</a:t>
                      </a:r>
                      <a:r>
                        <a:rPr lang="ru-RU" sz="1800" baseline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и обеспечивающие связи со </a:t>
                      </a:r>
                      <a:r>
                        <a:rPr lang="ru-RU" sz="1800" baseline="0" dirty="0">
                          <a:latin typeface="Times New Roman"/>
                          <a:cs typeface="Times New Roman"/>
                        </a:rPr>
                        <a:t>всеми последующими уровнями (снизу-вверх) 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711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Регистры бухгалтерского учета и (или) отчеты, формируемые в учетной системе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85725"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9063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</a:pPr>
                      <a:r>
                        <a:rPr lang="ru-RU" sz="18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Первичные документы –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документальное свидетельство на бумажном или электронном носителе факта совершения операции или события и права на ее совершение, который является основанием для ведения бухгалтерского, налогового, производственного и других видов учетов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85725" algn="l"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21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1789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1785366"/>
          </a:xfrm>
        </p:spPr>
        <p:txBody>
          <a:bodyPr/>
          <a:lstStyle/>
          <a:p>
            <a:pPr algn="ctr"/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информационной системе по горизонтальному мониторингу Налогоплательщика при подаче заявления на участие в горизонтальном мониторинге (по налогам), прежде всего к Витрине данных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2286000"/>
            <a:ext cx="10365524" cy="3886200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744200" y="6357366"/>
            <a:ext cx="546354" cy="31029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20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79516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1556766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о Системе внутреннего контроля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части исполнения налоговых обязательств, при подаче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Налогоплательщиком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заявления на участие в горизонтальном мониторинге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2057400"/>
            <a:ext cx="10365524" cy="4114800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357366"/>
            <a:ext cx="393954" cy="310296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21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500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1023366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информационной системе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горизонтальному мониторингу </a:t>
            </a:r>
            <a:r>
              <a:rPr lang="ru-RU" sz="24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подаче заявления на участие в горизонтальном мониторинге (по СВК), прежде всего к Витрине данных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676400"/>
            <a:ext cx="10365524" cy="4495800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77000"/>
            <a:ext cx="470154" cy="190662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22</a:t>
            </a:fld>
            <a:endParaRPr lang="ru-RU" sz="1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1954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7" y="373410"/>
            <a:ext cx="10365523" cy="92199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информационного взаимодействия по горизонтальному мониторингу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71600"/>
            <a:ext cx="10365524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регламента информационного взаимодействия является организация расширенного информационного взаимодействия между Комитетом и налогоплательщиком, являющимся участником горизонтального мониторинга, 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 витрины данных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включая:</a:t>
            </a:r>
          </a:p>
          <a:p>
            <a:pPr lvl="0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должностных лиц со стороны Комитета и налогоплательщика, ответственных за информационное взаимодействие</a:t>
            </a:r>
          </a:p>
          <a:p>
            <a:pPr lvl="0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требований к функциональным возможностям витрины данных, в которой содержатся документы, информация, связанные с: </a:t>
            </a:r>
          </a:p>
          <a:p>
            <a:pPr marL="0" lv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исчислением налогов и других обязательных платежей в бюджет</a:t>
            </a:r>
          </a:p>
          <a:p>
            <a:pPr marL="0" lv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системой внутреннего контроля исполнения налоговых обязательств налогоплательщика</a:t>
            </a:r>
          </a:p>
          <a:p>
            <a:pPr lvl="0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учета и раскрытия информации о действиях пользователей витрины данных</a:t>
            </a:r>
          </a:p>
          <a:p>
            <a:pPr lvl="0"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организацию технической и информационной поддержки пользователей витрины данных</a:t>
            </a:r>
          </a:p>
          <a:p>
            <a:pPr marL="0" indent="0" algn="just">
              <a:buNone/>
            </a:pPr>
            <a:endParaRPr lang="ru-RU" sz="2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668000" y="6484590"/>
            <a:ext cx="622554" cy="183072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23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83148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Согласительной комиссии по </a:t>
            </a:r>
            <a:r>
              <a:rPr lang="ru-RU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горизонтальному мониторингу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06448"/>
            <a:ext cx="10365524" cy="4637152"/>
          </a:xfrm>
        </p:spPr>
        <p:txBody>
          <a:bodyPr/>
          <a:lstStyle/>
          <a:p>
            <a:pPr marL="0" indent="0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 порядок рассмотрения разногласий, возникающих в связи с рекомендациями Комитета по вопросам исполнения налогового законодательства, по результатам горизонтального мониторинга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00800"/>
            <a:ext cx="470154" cy="266862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24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206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430" y="408188"/>
            <a:ext cx="10134600" cy="658612"/>
          </a:xfrm>
        </p:spPr>
        <p:txBody>
          <a:bodyPr/>
          <a:lstStyle/>
          <a:p>
            <a:pPr marL="85725"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1. Шаблон по Налогу по горизонтальному мониторингу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4 – Первичные документы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5030" y="1143000"/>
            <a:ext cx="10365524" cy="5029200"/>
          </a:xfrm>
        </p:spPr>
        <p:txBody>
          <a:bodyPr/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факт совершения операции;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Договоры с контрагентами;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Разрешительные документы, выданные различными государственными органами (например, разрешения на специальное водопользование; разрешения на использование радиочастотного спектра; экологические разрешения и другие документы, связанные с деятельностью налогоплательщика);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обосновывающие применение различных нормативов, связанных с деятельностью налогоплательщика (например, нормы потерь; нормы списания запасов; сроки полезного использования материальных ценностей; сроки хранения и другие);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Организационно-распорядительные документы налогоплательщика, на основании которых совершаются операции в бухгалтерском и налоговом учетах;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Отчеты подрядных организаций, выполняющих работы (услуги);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налоговый статус компаний – нерезидентов;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3</a:t>
            </a:fld>
            <a:endParaRPr lang="ru-RU" sz="1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3621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194" y="228600"/>
            <a:ext cx="8829611" cy="87951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1. Шаблон по Налогу по горизонтальному мониторингу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3 – регистры бухгалтерского учета и (или) отчеты, формируемые в учетной системе налогоплательщика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447800"/>
            <a:ext cx="10365524" cy="4800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подпунктом 5 статьи 1 Закона о бухгалтерском учете и финансовой отчетности: «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Регистры бухгалтерского учета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формы для обобщения, систематизации и накопления информации, содержащейся в принятых к учету первичных документах, для ее отражения в системе бухгалтерского учета и финансовой отчетности».</a:t>
            </a:r>
          </a:p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регистров бухгалтерского учета:</a:t>
            </a:r>
          </a:p>
          <a:p>
            <a:pPr algn="just"/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Синтетический регистр бухгалтерского учета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регистр бухгалтерского учета, в котором представлена обобщенная (итоговая) информация об остатках на счетах бухгалтерского учета, на дату начала и окончания периода и оборотах за этот же период по всем используемым счетам бухгалтерского учета.</a:t>
            </a:r>
          </a:p>
          <a:p>
            <a:pPr algn="just"/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 регистр бухгалтерского учета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регистр бухгалтерского учета, в котором детализируются данные, отраженные в регистрах синтетического бухгалтерского учета, до уровня отдельных операций бухгалтерского учета</a:t>
            </a:r>
          </a:p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Отчет, формируемый в учетной системе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отчет, расшифровывающий данные, используемые при исчислении налогов и других обязательных платежей в бюджет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4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8551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1. Шаблон по налогу по горизонтальному мониторингу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2 – налоговые регистры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447800"/>
            <a:ext cx="10365524" cy="4572000"/>
          </a:xfrm>
        </p:spPr>
        <p:txBody>
          <a:bodyPr/>
          <a:lstStyle/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пунктом 1 статьи 215 Налогового кодекса,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регистры предназначены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обобщения и систематизации информации для обеспечения целей налогового учета, а именно:</a:t>
            </a:r>
          </a:p>
          <a:p>
            <a:pPr marL="0" indent="0" algn="just" fontAlgn="base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формирование полной и достоверной информации о порядке учета для целей налогообложения операций, осуществленных налогоплательщиком (налоговым агентом) в течение налогового периода;</a:t>
            </a:r>
          </a:p>
          <a:p>
            <a:pPr marL="0" indent="0" algn="just" fontAlgn="base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расшифровку каждой строки форм налоговой отчетности;</a:t>
            </a:r>
          </a:p>
          <a:p>
            <a:pPr marL="0" indent="0" algn="just" fontAlgn="base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достоверное составление налоговой отчетности;</a:t>
            </a:r>
          </a:p>
          <a:p>
            <a:pPr marL="0" indent="0" algn="just" fontAlgn="base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предоставление информации налоговым органам для налогового контроля.</a:t>
            </a: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5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396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1. Шаблон по налогу по горизонтальному мониторингу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1 – Налоговая отчетность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524000"/>
            <a:ext cx="10365524" cy="44958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пунктом 2 статьи 206 Налогового кодекса,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отчетность включает в себя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декларации, расчеты, приложения к ним, по видам налогов, платежей в бюджет, социальным платежам, заявление о ввозе товаров и уплате косвенных налогов, реестр договоров аренды (пользования). </a:t>
            </a:r>
          </a:p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налоговой отчетности (пункт 3 статьи 206 Налогового кодекса):</a:t>
            </a:r>
          </a:p>
          <a:p>
            <a:pPr marL="342900" indent="-342900" algn="just">
              <a:buAutoNum type="arabicParenR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Первоначальная;</a:t>
            </a:r>
          </a:p>
          <a:p>
            <a:pPr marL="342900" indent="-342900" algn="just">
              <a:buAutoNum type="arabicParenR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Очередная;</a:t>
            </a:r>
          </a:p>
          <a:p>
            <a:pPr marL="342900" indent="-342900" algn="just">
              <a:buAutoNum type="arabicParenR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(при внесении изменений и дополнений в ранее предоставленную налоговую отчетность);</a:t>
            </a:r>
          </a:p>
          <a:p>
            <a:pPr marL="342900" indent="-342900" algn="just">
              <a:buAutoNum type="arabicParenR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по уведомлению (по результатам камерального контроля);</a:t>
            </a:r>
          </a:p>
          <a:p>
            <a:pPr marL="342900" indent="-342900" algn="just">
              <a:buAutoNum type="arabicParenR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Ликвидационная (при прекращении деятельности, ликвидации или реорганизации налогоплательщика, а также при снятии с регистрационного учета по НДС)</a:t>
            </a:r>
          </a:p>
          <a:p>
            <a:pPr marL="342900" indent="-342900" algn="just">
              <a:buAutoNum type="arabicParenR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20400" y="6411874"/>
            <a:ext cx="4701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6</a:t>
            </a:fld>
            <a:endParaRPr lang="ru-RU" sz="16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6021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194" y="304800"/>
            <a:ext cx="8829611" cy="53340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2. Стандарт по налогу в витрине данных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143000"/>
            <a:ext cx="10365524" cy="4953000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документация налогоплательщика, необходимая КГД МФ РК для налогового контроля в рамках горизонтального мониторинга.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/>
                <a:cs typeface="Times New Roman"/>
              </a:rPr>
              <a:t>При формировании стандарта используются данные шаблона по Налогу.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>
          <a:xfrm>
            <a:off x="10896600" y="6411874"/>
            <a:ext cx="393954" cy="255788"/>
          </a:xfrm>
        </p:spPr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7</a:t>
            </a:fld>
            <a:endParaRPr lang="ru-RU" sz="1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1511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238" y="500634"/>
            <a:ext cx="10377316" cy="607476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 акты по горизонтальному мониторингу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990600"/>
            <a:ext cx="10365524" cy="542127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8</a:t>
            </a:fld>
            <a:endParaRPr lang="ru-RU" sz="1600"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369720"/>
              </p:ext>
            </p:extLst>
          </p:nvPr>
        </p:nvGraphicFramePr>
        <p:xfrm>
          <a:off x="913236" y="1371600"/>
          <a:ext cx="10365525" cy="4617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1184">
                  <a:extLst>
                    <a:ext uri="{9D8B030D-6E8A-4147-A177-3AD203B41FA5}">
                      <a16:colId xmlns:a16="http://schemas.microsoft.com/office/drawing/2014/main" val="1844005304"/>
                    </a:ext>
                  </a:extLst>
                </a:gridCol>
                <a:gridCol w="9534341">
                  <a:extLst>
                    <a:ext uri="{9D8B030D-6E8A-4147-A177-3AD203B41FA5}">
                      <a16:colId xmlns:a16="http://schemas.microsoft.com/office/drawing/2014/main" val="2957734738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НПА по ГМ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301228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Требования к документам при подаче </a:t>
                      </a:r>
                      <a:r>
                        <a:rPr lang="ru-RU" sz="1800" b="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Налогоплательщиком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заявления на участие в горизонтальном мониторинге (по налогам)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68321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Требования к информационной системе по горизонтальному мониторингу </a:t>
                      </a:r>
                      <a:r>
                        <a:rPr lang="ru-RU" sz="1800" b="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Налогоплательщика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при подаче заявления на участие в горизонтальном мониторинге (по налогам), прежде всего</a:t>
                      </a: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 Витрине данных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2767838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Требования к документам о Системе внутреннего контроля </a:t>
                      </a:r>
                      <a:r>
                        <a:rPr lang="ru-RU" sz="1800" b="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Налогоплательщика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части исполнения налоговых обязательств, при подаче </a:t>
                      </a:r>
                      <a:r>
                        <a:rPr lang="ru-RU" sz="1800" b="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Налогоплательщиком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заявления на участие в горизонтальном мониторинге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973799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 информационной системе 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горизонтальному мониторингу </a:t>
                      </a:r>
                      <a:r>
                        <a:rPr lang="ru-RU" sz="1800" b="0" u="sng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Налогоплательщика</a:t>
                      </a:r>
                      <a:r>
                        <a:rPr lang="ru-RU" sz="1800" b="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при подаче заявления на участие в горизонтальном мониторинге (по СВК), прежде всего к Витрине данных 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0739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Регламент информационного взаимодействия по горизонтальному мониторингу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8661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Положение о Согласительной комиссии по горизонтальному мониторингу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115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64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828" y="281096"/>
            <a:ext cx="10377316" cy="1023366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документам при подаче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Налогоплательщиком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заявления на участие в горизонтальном мониторинге (по налогам)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237" y="1304462"/>
            <a:ext cx="10365524" cy="51074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НПА устанавливает порядок предоставления Комитету сведений по четырем уровням раскрытия показателей налоговой отчетности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учетной системе налогоплательщика или Витрине НП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взаимосвязям (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снизу-вверх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на дату вхождения в ГМ, а именно по: 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Первичным документам (уровень 4)</a:t>
            </a:r>
          </a:p>
          <a:p>
            <a:pPr marL="457200" indent="-457200" algn="just">
              <a:buFont typeface="Arial" panose="020B0604020202020204" pitchFamily="34" charset="0"/>
              <a:buAutoNum type="arabicParenR"/>
            </a:pPr>
            <a:r>
              <a:rPr lang="kk-KZ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Регистрам бухгалтерского учета и (или) отчетам, формируемым в учетных системах налогоплательщика (уровень 3)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регистрам (уровень 2)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отчетности (уровень 1)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на дату вступления в ГМ размещает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Витрине данных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заполненные регистры бухгалтерского учета и (или) отчеты, формируемые в учетной системе налогоплательщика, налоговые регистры и налоговую отчетность, за соответствующие периоды до даты подачи заявления.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28905">
              <a:lnSpc>
                <a:spcPct val="100000"/>
              </a:lnSpc>
            </a:pPr>
            <a:fld id="{81D60167-4931-47E6-BA6A-407CBD079E47}" type="slidenum">
              <a:rPr lang="ru-RU" sz="1600" b="1" smtClean="0">
                <a:latin typeface="Times New Roman"/>
                <a:cs typeface="Times New Roman"/>
              </a:rPr>
              <a:t>9</a:t>
            </a:fld>
            <a:endParaRPr lang="ru-RU" sz="16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2024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8139</TotalTime>
  <Words>2287</Words>
  <Application>Microsoft Office PowerPoint</Application>
  <PresentationFormat>Широкоэкранный</PresentationFormat>
  <Paragraphs>400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Презентация PowerPoint</vt:lpstr>
      <vt:lpstr>Блок 1. Шаблон по Налогу по горизонтальному мониторингу Уровень 4 – Первичные документы</vt:lpstr>
      <vt:lpstr>Блок 1. Шаблон по Налогу по горизонтальному мониторингу Уровень 3 – регистры бухгалтерского учета и (или) отчеты, формируемые в учетной системе налогоплательщика</vt:lpstr>
      <vt:lpstr>Блок 1. Шаблон по налогу по горизонтальному мониторингу Уровень 2 – налоговые регистры</vt:lpstr>
      <vt:lpstr>Блок 1. Шаблон по налогу по горизонтальному мониторингу Уровень 1 – Налоговая отчетность </vt:lpstr>
      <vt:lpstr>Блок 2. Стандарт по налогу в витрине данных</vt:lpstr>
      <vt:lpstr>Нормативно-правовые акты по горизонтальному мониторингу</vt:lpstr>
      <vt:lpstr>Требования к документам при подаче Налогоплательщиком заявления на участие в горизонтальном мониторинге (по налогам) </vt:lpstr>
      <vt:lpstr>Требования к документам при подаче налогоплательщиком заявления на участие в горизонтальном мониторинге (по налогам) – Первичные документы (уровень 4) </vt:lpstr>
      <vt:lpstr>Требования к документам при подаче налогоплательщиком заявления на участие в горизонтальном мониторинге (по налогам) – Регистры бухгалтерского учета (уровень 3) </vt:lpstr>
      <vt:lpstr>Требования к документам при подаче налогоплательщиком заявления на участие в горизонтальном мониторинге (по налогам) – Налоговые регистры (уровень 2) </vt:lpstr>
      <vt:lpstr>Требования к документам при подаче налогоплательщиком заявления на участие в горизонтальном мониторинге (по налогам) – Налоговая отчетность (уровень 1)</vt:lpstr>
      <vt:lpstr>Требования к документам при подаче налогоплательщиком заявления на участие в горизонтальном мониторинге (по налогам)</vt:lpstr>
      <vt:lpstr>Требования к документам при подаче налогоплательщиком заявления на участие в горизонтальном мониторинге (по налогам)</vt:lpstr>
      <vt:lpstr>Требования к документам при подаче налогоплательщиком заявления на участие в горизонтальном мониторинге (по налогам)</vt:lpstr>
      <vt:lpstr>Требования к документам при подаче налогоплательщиком заявления на участие в горизонтальном мониторинге (по налогам)</vt:lpstr>
      <vt:lpstr>Требования к документам при подаче налогоплательщиком заявления на участие в горизонтальном мониторинге (по налогам)</vt:lpstr>
      <vt:lpstr>Требования к документам при подаче налогоплательщиком заявления на участие в горизонтальном мониторинге (по налогам)</vt:lpstr>
      <vt:lpstr> Требования к информационной системе по горизонтальному мониторингу Налогоплательщика при подаче заявления на участие в горизонтальном мониторинге (по налогам), прежде всего к Витрине данных      </vt:lpstr>
      <vt:lpstr>Требования к документам о Системе внутреннего контроля Налогоплательщика в части исполнения налоговых обязательств, при подаче Налогоплательщиком заявления на участие в горизонтальном мониторинге </vt:lpstr>
      <vt:lpstr>Требования к информационной системе по горизонтальному мониторингу Налогоплательщика при подаче заявления на участие в горизонтальном мониторинге (по СВК), прежде всего к Витрине данных     </vt:lpstr>
      <vt:lpstr>Регламент информационного взаимодействия по горизонтальному мониторингу </vt:lpstr>
      <vt:lpstr>Положение о Согласительной комиссии по горизонтальному мониторингу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Rustam Tairov</dc:creator>
  <cp:lastModifiedBy>User</cp:lastModifiedBy>
  <cp:revision>318</cp:revision>
  <dcterms:created xsi:type="dcterms:W3CDTF">2021-09-22T15:33:58Z</dcterms:created>
  <dcterms:modified xsi:type="dcterms:W3CDTF">2023-08-01T05:54:32Z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2021-06-07T00:00:00Z</vt:filetime>
  </property>
  <property fmtid="{D5CDD505-2E9C-101B-9397-08002B2CF9AE}" pid="3" name="LastSaved">
    <vt:filetime>2021-09-22T00:00:00Z</vt:filetime>
  </property>
</Properties>
</file>